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6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4" r:id="rId13"/>
    <p:sldId id="267" r:id="rId14"/>
    <p:sldId id="268" r:id="rId15"/>
    <p:sldId id="269" r:id="rId16"/>
    <p:sldId id="270" r:id="rId17"/>
    <p:sldId id="271" r:id="rId18"/>
    <p:sldId id="277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9T12:06:22.870" idx="8">
    <p:pos x="6814" y="2566"/>
    <p:text>Área de conhecimento CNPq. Para dúvidas/consulta, acesse :  http://www.cnpq.br/documents/10157/186158/TabeladeAreasdoConhecimento.pdf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35:49.562" idx="1">
    <p:pos x="2505" y="1619"/>
    <p:text>Escreva uma expressão ou frase que melhor sintetize sua área de pesquisa</p:text>
    <p:extLst>
      <p:ext uri="{C676402C-5697-4E1C-873F-D02D1690AC5C}">
        <p15:threadingInfo xmlns:p15="http://schemas.microsoft.com/office/powerpoint/2012/main" timeZoneBias="180"/>
      </p:ext>
    </p:extLst>
  </p:cm>
  <p:cm authorId="2" dt="2020-10-17T14:37:47.369" idx="2">
    <p:pos x="7017" y="1945"/>
    <p:text>Use a esta área para inserir uma imagem que ilustre sua área ou objeto de pesquisa.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41:02.253" idx="3">
    <p:pos x="2669" y="1161"/>
    <p:text>Escreva, através de frases curtas e objetivas, suas expertises ou habilidades práticas ou teóricas que você domina.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43:24.689" idx="4">
    <p:pos x="3767" y="237"/>
    <p:text>Use este slide livremente com figuras ou texto para ilustrar o que você já desenvolveu, com base em sua área de atuação e expertises. Você pode inserir resultados de pesquisas científicas, protótipos, resultados de parcerias com setor produtivo ou com órgãos governamentais, notícias, etc.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47:49.860" idx="5">
    <p:pos x="1683" y="1679"/>
    <p:text>Slide opcional (EXCLUIR SE NÃO FOR UTLIZAR): escreva uma área ou um projeto que você tem em mente para desenvlver ou do qual gostaria de participar. Pode ser algo já existente ou um projeto futuro a ser desenvolvido em parceria com outros colegas.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4:50:58.769" idx="6">
    <p:pos x="2386" y="1139"/>
    <p:text>Slide opcional (EXCLUIR SE NÃO FOR UTLIZAR): Aponte aqui suas necessidades de recursos humanos (alguém que conheça bem sobre um assunto/habilidade que você não domina) ou recursos materiais (laboratórios, equipamento específico, etc) de que você precisa para seguir com seu projeto de interesse.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7T15:01:06.740" idx="7">
    <p:pos x="3310" y="274"/>
    <p:text>Este slide não precisa ser apresentado, mas ficará como registro para divulgação à comunidade interna e externa interessada. Insira apenas as informações que julgar conveniente para você, apagando os itens que você não compeltar. Dica: uma foto pode ajudar outros colegas a identificá-lo.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CE8EF0C-D7A2-4F25-8314-1619F98EB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8A8806-A5D3-4223-AAC6-82B29773F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0BD71-FA28-4EF5-A7D8-390E01EEEE29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A7DE2A-7B78-4019-AA62-0BC82F689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6C68A9-DAFD-4A12-B1F2-CCAE04ADC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B1A9C-B6BD-4904-B1CE-9DB0E9A6F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078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BF40-5EA4-4839-96F3-968CD599EE3A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234B5-BEFA-4CC0-A0AF-8DDB70768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25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70E52-1238-4A7F-867E-2F90BFCA0D6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70E52-1238-4A7F-867E-2F90BFCA0D6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3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3879B8C-864C-4559-A5D0-F61CFDFB9E26}"/>
              </a:ext>
            </a:extLst>
          </p:cNvPr>
          <p:cNvSpPr/>
          <p:nvPr userDrawn="1"/>
        </p:nvSpPr>
        <p:spPr>
          <a:xfrm>
            <a:off x="9448795" y="4787903"/>
            <a:ext cx="1567545" cy="35015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orbel" panose="020B0503020204020204" pitchFamily="34" charset="0"/>
              </a:rPr>
              <a:t>VERSÃO</a:t>
            </a:r>
            <a:r>
              <a:rPr lang="pt-BR" sz="1600" dirty="0"/>
              <a:t> 2020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0FE730-3177-6808-2319-AB1112BA1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DDD88-BE14-48D7-961F-D7EDFB4B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AAF390-9494-4B72-8531-505521D76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4FB91-5837-47ED-B7A3-41549B3AC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AF7757-E679-49CA-A736-7D18568D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5F6587-E10D-41B5-AAFB-7FB53F14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E872F1-9133-417D-82B1-A7200489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0F85-772F-470D-A787-CD6BDCA3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950E00-40E9-43E6-ADC5-B1394BB72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B5BF75-D6EC-4C21-B4F0-43294D0A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57848-5123-4625-A24F-2C0B56C4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FBB55F-C661-415B-92C1-CA0D34A3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48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6773AB-ADB6-4EBF-932D-52DD356E8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9FFB5F-351F-4867-BA1A-DAEA863C3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315DF9-3E28-43C6-B8D9-7CF485D6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AB214-8672-45DE-989D-359E1A09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E6B58C-1F82-4A0B-AB27-DD513C06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3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3DFAC7-500C-4657-9F09-EFB6EB681B18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9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blackGray">
      <p:bgPr>
        <a:gradFill flip="none" rotWithShape="1">
          <a:gsLst>
            <a:gs pos="0">
              <a:srgbClr val="FFC000"/>
            </a:gs>
            <a:gs pos="23000">
              <a:srgbClr val="FFC000"/>
            </a:gs>
            <a:gs pos="69000">
              <a:srgbClr val="FFC000"/>
            </a:gs>
            <a:gs pos="97000">
              <a:srgbClr val="FFC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1786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5BC0A584-EDF5-431A-95E2-CD7067492903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1393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7BBA2-AB04-4BCA-8157-705BAE44033C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4490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ção de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8D342-2B1B-4D24-A8B3-0ACC231DF6A8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Texto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 rtl="0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4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813EB0-5314-443D-97C2-85228EEDDEFB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98707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da direit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22269-AA3C-4A28-AFBB-46A01F1306F9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8921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1" name="Caixa de texto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FCD5E1-CED2-40B1-AC5F-0B3D52F2DA5D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8534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80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6E7CC-6F74-4D1B-9650-F51472ADAD98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9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5C96C6-FBBD-4B72-813B-2B255243569F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2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97BD1-D939-4091-A41D-E3A126126144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429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06ABD4-BE50-4E9E-A853-C5C696A9DBC4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64014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4E93E-4759-4993-8BA9-163BEF3D2210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423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computador, mesa&#10;&#10;Descrição gerada automaticamente">
            <a:extLst>
              <a:ext uri="{FF2B5EF4-FFF2-40B4-BE49-F238E27FC236}">
                <a16:creationId xmlns:a16="http://schemas.microsoft.com/office/drawing/2014/main" id="{4D33AEBB-57DC-46CF-9EE4-18E3F71A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9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3E7F7-BB5A-4A94-A805-284E5B99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DDB750-0BF1-4757-A118-660B4B2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6B232C-E4F8-43B4-9801-F53E53E4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ACEAB-05E6-40E5-BC90-8854BA56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5C4A7A-D905-4AA4-9FF0-9AB48245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3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DB95A-A4C8-4F81-8D7A-AC9EFF6E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ED6C9-B791-4E4D-96BD-70A82D078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EA26CD-7F21-4C4C-8A82-B41811193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0180AD-25C1-4B10-847B-48A93D8D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74C8DC-7B0D-4678-A3FB-353D22C8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8F6B21-0554-4B9F-ABBC-31CE737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23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E3C9B-0C90-4DF3-8680-3D8B27DE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16F92B-46C7-4DFF-B579-AF4BFDB31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1AF9B-BAA4-400F-9180-F018D01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FD9AB9-1B3F-44F0-A795-782BE1834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E293C2-E90F-4DA7-AFA5-D3A84CBA2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A85CF9-425B-47E3-93D0-8969DA68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61B527-F5A4-4F11-86CB-363E8560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8E9C43-1534-4938-A190-A3BBB7C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3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74E03-3873-4EE9-AE08-09FF57FA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AC487E-125B-427A-9387-44ADBF68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D67E9D-3B29-4093-A67E-442C5C5A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7838A7-E5D9-48C7-9A03-1DBE3F93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1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C8408B-2122-45D9-A257-730CA19F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74327B-2AB6-45E2-BBC0-450A33DA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57018F-6E67-4942-A3E9-88EF3912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5A719-DFDD-4C38-B903-0E753FF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86D0E-745E-4016-BF7D-B85E1400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EF4D68-B2EF-45A8-B033-FF3787DD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0962B-12EC-44D1-95E3-5E08C63F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D859D0-A76D-4836-B070-E3E341D1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532864-1135-4491-BE1C-AB311851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90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C06EAB-DA10-46A1-A48F-07D70298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5D1D94-3202-4903-879B-4AF0A8BB7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97F055-6220-444E-A9A3-FC35903E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002A-5553-4D36-A8F5-7441B6579212}" type="datetimeFigureOut">
              <a:rPr lang="pt-BR" smtClean="0"/>
              <a:t>11/04/2023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CA32C-8B8F-4D9C-AD82-D3E8C262C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FB655-583A-41B5-8D48-35D0809CC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D8C8-8864-4C06-BC1D-4AB5BD8F860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Uma imagem contendo computador, mesa&#10;&#10;Descrição gerada automaticamente">
            <a:extLst>
              <a:ext uri="{FF2B5EF4-FFF2-40B4-BE49-F238E27FC236}">
                <a16:creationId xmlns:a16="http://schemas.microsoft.com/office/drawing/2014/main" id="{C1784AE5-3FE8-4C72-AF84-F2EBC2A1CD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DF989F1-84B6-43D8-A4D3-3F8A46D6C174}" type="datetime1">
              <a:rPr lang="pt-BR" noProof="0" smtClean="0"/>
              <a:t>11/04/2023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08063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8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612C0CA-C3D9-4481-9E2D-75DD05D2A2AF}"/>
              </a:ext>
            </a:extLst>
          </p:cNvPr>
          <p:cNvSpPr/>
          <p:nvPr/>
        </p:nvSpPr>
        <p:spPr>
          <a:xfrm>
            <a:off x="1190171" y="2438400"/>
            <a:ext cx="9695543" cy="20174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EXEMPLO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F6BA80F-95CA-9B38-D26B-1A4578A2D5F6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136225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1282268"/>
            <a:ext cx="8683625" cy="2421464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Grupo de </a:t>
            </a:r>
            <a:r>
              <a:rPr lang="pt-BR" sz="3200" dirty="0" err="1"/>
              <a:t>esquisa</a:t>
            </a:r>
            <a:br>
              <a:rPr lang="pt-BR" sz="3200" dirty="0"/>
            </a:br>
            <a:r>
              <a:rPr lang="pt-BR" sz="3200" dirty="0"/>
              <a:t>ABC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657" y="4395399"/>
            <a:ext cx="5412468" cy="73284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Área de atuação: Comunicação</a:t>
            </a:r>
          </a:p>
          <a:p>
            <a:pPr rtl="0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CA49AE1-D10B-49A9-972B-F2A61539C2EF}"/>
              </a:ext>
            </a:extLst>
          </p:cNvPr>
          <p:cNvGrpSpPr/>
          <p:nvPr/>
        </p:nvGrpSpPr>
        <p:grpSpPr>
          <a:xfrm>
            <a:off x="760242" y="1152037"/>
            <a:ext cx="3432517" cy="4553927"/>
            <a:chOff x="760242" y="1152037"/>
            <a:chExt cx="3432517" cy="4553927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AA33BD22-4B1E-4A62-B033-B49C04970E0E}"/>
                </a:ext>
              </a:extLst>
            </p:cNvPr>
            <p:cNvSpPr/>
            <p:nvPr/>
          </p:nvSpPr>
          <p:spPr>
            <a:xfrm>
              <a:off x="760242" y="1152037"/>
              <a:ext cx="3432517" cy="45539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6" name="Imagem 5" descr="Uma imagem contendo Código QR&#10;&#10;Descrição gerada automaticamente">
              <a:extLst>
                <a:ext uri="{FF2B5EF4-FFF2-40B4-BE49-F238E27FC236}">
                  <a16:creationId xmlns:a16="http://schemas.microsoft.com/office/drawing/2014/main" id="{025F4D27-E2D5-455E-9094-58E83EB4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" y="1699920"/>
              <a:ext cx="2780548" cy="3458160"/>
            </a:xfrm>
            <a:prstGeom prst="rect">
              <a:avLst/>
            </a:prstGeom>
          </p:spPr>
        </p:pic>
      </p:grp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85835C7-EE4A-34E9-FBA4-B5FBE9ED255F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262771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0" y="2644170"/>
            <a:ext cx="4484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Semiótica na comunicação de embalagens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C09C9-30ED-4B63-83C3-67CAE54A076F}"/>
              </a:ext>
            </a:extLst>
          </p:cNvPr>
          <p:cNvSpPr/>
          <p:nvPr/>
        </p:nvSpPr>
        <p:spPr>
          <a:xfrm>
            <a:off x="4702630" y="1378856"/>
            <a:ext cx="7213599" cy="52541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C448C-926C-40F7-9681-C34802BF3F21}"/>
              </a:ext>
            </a:extLst>
          </p:cNvPr>
          <p:cNvSpPr txBox="1"/>
          <p:nvPr/>
        </p:nvSpPr>
        <p:spPr>
          <a:xfrm>
            <a:off x="5479143" y="3088046"/>
            <a:ext cx="566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[imagem ilustrativa]</a:t>
            </a:r>
          </a:p>
        </p:txBody>
      </p:sp>
      <p:pic>
        <p:nvPicPr>
          <p:cNvPr id="10" name="Imagem 9" descr="Uma imagem contendo comida, mesa, velho, pilha&#10;&#10;Descrição gerada automaticamente">
            <a:extLst>
              <a:ext uri="{FF2B5EF4-FFF2-40B4-BE49-F238E27FC236}">
                <a16:creationId xmlns:a16="http://schemas.microsoft.com/office/drawing/2014/main" id="{BFFC062A-02E7-47C9-B0A2-710886435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371072"/>
            <a:ext cx="7213598" cy="52697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A2C06F3-D73C-4B81-B549-4C2BCD32A3C4}"/>
              </a:ext>
            </a:extLst>
          </p:cNvPr>
          <p:cNvSpPr txBox="1"/>
          <p:nvPr/>
        </p:nvSpPr>
        <p:spPr>
          <a:xfrm>
            <a:off x="217713" y="406400"/>
            <a:ext cx="626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Nossa área de atuação: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DAFDC0F-942D-2277-6EB8-881305177296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98778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 que eu sabemos fazer: nossas principais expertises e soluções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696686" y="1991027"/>
            <a:ext cx="1020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Análises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pt-BR" sz="3200" dirty="0">
                <a:solidFill>
                  <a:prstClr val="black"/>
                </a:solidFill>
                <a:latin typeface="Corbel" panose="020B0503020204020204" pitchFamily="34" charset="0"/>
              </a:rPr>
              <a:t>d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 efeito de sentido em propagandas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C3488F-C93C-4517-AC22-651373D78CE9}"/>
              </a:ext>
            </a:extLst>
          </p:cNvPr>
          <p:cNvSpPr txBox="1"/>
          <p:nvPr/>
        </p:nvSpPr>
        <p:spPr>
          <a:xfrm>
            <a:off x="696686" y="3047540"/>
            <a:ext cx="1020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Análise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semiótica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de embalagens de produtos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71F4E1-F766-4723-8AD2-025ED3896C20}"/>
              </a:ext>
            </a:extLst>
          </p:cNvPr>
          <p:cNvSpPr txBox="1"/>
          <p:nvPr/>
        </p:nvSpPr>
        <p:spPr>
          <a:xfrm>
            <a:off x="696686" y="4104053"/>
            <a:ext cx="1047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Melhorias / Otimização de campanhas com base na semiótica de Peirce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7564DF1-AD7F-CE5C-A244-2A89FA9F3751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03525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Exemplo(s) do que já fizemos: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7639E698-3FBA-4586-B418-224A6A52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4" y="1264346"/>
            <a:ext cx="2410400" cy="3621258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081F090C-86FC-4930-A471-551DADDA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0436" y="2192812"/>
            <a:ext cx="1717479" cy="2580250"/>
          </a:xfrm>
          <a:prstGeom prst="rect">
            <a:avLst/>
          </a:prstGeom>
        </p:spPr>
      </p:pic>
      <p:pic>
        <p:nvPicPr>
          <p:cNvPr id="7" name="Imagem 6" descr="Uma imagem contendo mesa, comida, balcão, garrafa&#10;&#10;Descrição gerada automaticamente">
            <a:extLst>
              <a:ext uri="{FF2B5EF4-FFF2-40B4-BE49-F238E27FC236}">
                <a16:creationId xmlns:a16="http://schemas.microsoft.com/office/drawing/2014/main" id="{144234F7-E5B4-4F28-9C34-C75A67C0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88" y="1618135"/>
            <a:ext cx="3676358" cy="244707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9B0DA19-6639-4C8E-B799-8BDE07E751B9}"/>
              </a:ext>
            </a:extLst>
          </p:cNvPr>
          <p:cNvSpPr/>
          <p:nvPr/>
        </p:nvSpPr>
        <p:spPr>
          <a:xfrm>
            <a:off x="7455227" y="5528516"/>
            <a:ext cx="44698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https://www.scielo.br/pdf/rn/v31n4/1415-5273-rn-31-4-0373.pdf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6AE081-849B-417F-94DE-F9F7682CE98E}"/>
              </a:ext>
            </a:extLst>
          </p:cNvPr>
          <p:cNvSpPr txBox="1"/>
          <p:nvPr/>
        </p:nvSpPr>
        <p:spPr>
          <a:xfrm>
            <a:off x="8474283" y="1871005"/>
            <a:ext cx="1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Análise ABCD: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583906-84B1-4DCE-AFD0-4C646C70059B}"/>
              </a:ext>
            </a:extLst>
          </p:cNvPr>
          <p:cNvSpPr txBox="1"/>
          <p:nvPr/>
        </p:nvSpPr>
        <p:spPr>
          <a:xfrm>
            <a:off x="4365499" y="4143672"/>
            <a:ext cx="183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prstClr val="black"/>
                </a:solidFill>
                <a:latin typeface="Corbel" panose="020B0503020204020204" pitchFamily="34" charset="0"/>
              </a:rPr>
              <a:t>Embalagem comercial: empresa XYZ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54E038-0B64-4EEF-B342-DC70C93DB483}"/>
              </a:ext>
            </a:extLst>
          </p:cNvPr>
          <p:cNvSpPr txBox="1"/>
          <p:nvPr/>
        </p:nvSpPr>
        <p:spPr>
          <a:xfrm>
            <a:off x="1065417" y="4685865"/>
            <a:ext cx="183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Novo projeto do shampoo “Sonata”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BB2E2EF-81CB-45B7-A9D3-DDBB7950D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19" y="2257047"/>
            <a:ext cx="4626625" cy="3229265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251262E-08CF-BFE1-C262-81E7EBD79AB5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61661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Estamos </a:t>
            </a:r>
            <a:r>
              <a:rPr kumimoji="0" lang="pt-B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interessadoa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em participar de um projeto que...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831779" y="2736502"/>
            <a:ext cx="1085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i="1" dirty="0">
                <a:solidFill>
                  <a:prstClr val="black"/>
                </a:solidFill>
                <a:latin typeface="Corbel" panose="020B0503020204020204" pitchFamily="34" charset="0"/>
              </a:rPr>
              <a:t>Objetive </a:t>
            </a:r>
            <a:r>
              <a:rPr lang="pt-BR" sz="2800" i="1" dirty="0">
                <a:solidFill>
                  <a:prstClr val="black"/>
                </a:solidFill>
                <a:highlight>
                  <a:srgbClr val="FFFF00"/>
                </a:highlight>
                <a:latin typeface="Corbel" panose="020B0503020204020204" pitchFamily="34" charset="0"/>
              </a:rPr>
              <a:t>pesquisar e a</a:t>
            </a:r>
            <a:r>
              <a:rPr kumimoji="0" 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uxiliar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produtores de queijo da região da Canastra a melhorarem suas embalagens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a fim de posicionar seus produtos de forma mais adequada no mercado.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DB95A41-FB30-EB20-9CCA-ED1BC2919C15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41450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 que precisamos para seguir adiante: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1109785" y="2012015"/>
            <a:ext cx="1010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Corbel" panose="020B0503020204020204" pitchFamily="34" charset="0"/>
              </a:rPr>
              <a:t>Profissional/docente da área de design / criação;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1109784" y="2988938"/>
            <a:ext cx="9483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Docente da área de administração/planejamento mercadológico;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D3E5D7-4168-4B72-BA40-100F3A15AC73}"/>
              </a:ext>
            </a:extLst>
          </p:cNvPr>
          <p:cNvSpPr txBox="1"/>
          <p:nvPr/>
        </p:nvSpPr>
        <p:spPr>
          <a:xfrm>
            <a:off x="1109784" y="4359759"/>
            <a:ext cx="10101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Corbel" panose="020B0503020204020204" pitchFamily="34" charset="0"/>
              </a:rPr>
              <a:t>Laboratório de análises sensoriais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73B6815-C68B-E865-68C9-92F682E6A4D9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333142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Como nos encontrar: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537029" y="1500760"/>
            <a:ext cx="539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orbel" panose="020B0503020204020204" pitchFamily="34" charset="0"/>
              </a:rPr>
              <a:t>Grupo de pesquisa ABC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711201" y="2368017"/>
            <a:ext cx="911496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E-mail: grupoabc@ifsuldeminas.edu.br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Telefone: (35) 99999-5555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Site: semioticadealimentos.com.br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Coordenador: Pedro Eduardo da Silva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FADDD67-FE5F-47FB-8BB4-7B7AB356741F}"/>
              </a:ext>
            </a:extLst>
          </p:cNvPr>
          <p:cNvSpPr/>
          <p:nvPr/>
        </p:nvSpPr>
        <p:spPr>
          <a:xfrm>
            <a:off x="8490857" y="1896497"/>
            <a:ext cx="3251200" cy="37478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01ABFF-A5A3-4535-86B2-7E9079737F7B}"/>
              </a:ext>
            </a:extLst>
          </p:cNvPr>
          <p:cNvSpPr txBox="1"/>
          <p:nvPr/>
        </p:nvSpPr>
        <p:spPr>
          <a:xfrm>
            <a:off x="8588828" y="2903068"/>
            <a:ext cx="305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Corbel" panose="020B0503020204020204" pitchFamily="34" charset="0"/>
              </a:rPr>
              <a:t>[foto do pesquisador]</a:t>
            </a:r>
          </a:p>
        </p:txBody>
      </p:sp>
      <p:pic>
        <p:nvPicPr>
          <p:cNvPr id="9" name="Imagem 8" descr="Uma imagem contendo ao ar livre, pessoa, homem, grama&#10;&#10;Descrição gerada automaticamente">
            <a:extLst>
              <a:ext uri="{FF2B5EF4-FFF2-40B4-BE49-F238E27FC236}">
                <a16:creationId xmlns:a16="http://schemas.microsoft.com/office/drawing/2014/main" id="{5299A064-0C16-4A30-83F5-76B7A4EA1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29101" b="16440"/>
          <a:stretch/>
        </p:blipFill>
        <p:spPr>
          <a:xfrm>
            <a:off x="8490856" y="1787187"/>
            <a:ext cx="3251200" cy="3857111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E0D0272-AD08-107E-0EE0-AF490BE186EC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212750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580570" y="551543"/>
            <a:ext cx="1014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orbel" panose="020B0503020204020204" pitchFamily="34" charset="0"/>
              </a:rPr>
              <a:t>ORIENTAÇÕES PARA PREENCHIMENTO DO MODELO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72F563-A33D-4D37-A81F-2F38F419CA03}"/>
              </a:ext>
            </a:extLst>
          </p:cNvPr>
          <p:cNvSpPr txBox="1"/>
          <p:nvPr/>
        </p:nvSpPr>
        <p:spPr>
          <a:xfrm>
            <a:off x="728662" y="954112"/>
            <a:ext cx="111013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As instruções abaixo e o exemplo nos slides finais  o(a) ajudarão a preencher o documento de forma mais fácil e rápida.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t-BR" sz="2000" dirty="0">
                <a:highlight>
                  <a:srgbClr val="FFFF00"/>
                </a:highlight>
                <a:latin typeface="Corbel" panose="020B0503020204020204" pitchFamily="34" charset="0"/>
              </a:rPr>
              <a:t>Leia as instruções nos </a:t>
            </a:r>
            <a:r>
              <a:rPr lang="pt-BR" sz="2000" u="sng" dirty="0">
                <a:highlight>
                  <a:srgbClr val="FFFF00"/>
                </a:highlight>
                <a:latin typeface="Corbel" panose="020B0503020204020204" pitchFamily="34" charset="0"/>
              </a:rPr>
              <a:t>comentários</a:t>
            </a:r>
            <a:r>
              <a:rPr lang="pt-BR" sz="2000" dirty="0">
                <a:highlight>
                  <a:srgbClr val="FFFF00"/>
                </a:highlight>
                <a:latin typeface="Corbel" panose="020B0503020204020204" pitchFamily="34" charset="0"/>
              </a:rPr>
              <a:t> </a:t>
            </a:r>
            <a:r>
              <a:rPr lang="pt-BR" sz="2000" dirty="0">
                <a:latin typeface="Corbel" panose="020B0503020204020204" pitchFamily="34" charset="0"/>
              </a:rPr>
              <a:t>em cada slide (caso não estejam visíveis, vá no menu superior “Revisão” &gt; “Mostrar comentários”.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pt-BR" sz="2000" dirty="0">
                <a:latin typeface="Corbel" panose="020B0503020204020204" pitchFamily="34" charset="0"/>
              </a:rPr>
              <a:t>Este documento poderá ficar disponível para consulta posterior por interessados. Por isso, para mantermos o padrão e a objetividade, por favor, </a:t>
            </a:r>
            <a:r>
              <a:rPr lang="pt-BR" sz="2000" u="sng" dirty="0">
                <a:highlight>
                  <a:srgbClr val="FFFF00"/>
                </a:highlight>
                <a:latin typeface="Corbel" panose="020B0503020204020204" pitchFamily="34" charset="0"/>
              </a:rPr>
              <a:t>não adicione novos slides</a:t>
            </a:r>
            <a:r>
              <a:rPr lang="pt-BR" sz="2000" dirty="0">
                <a:latin typeface="Corbel" panose="020B0503020204020204" pitchFamily="34" charset="0"/>
              </a:rPr>
              <a:t>. Sabemos que será uma tarefa difícil, mas você deve adicionar as informações necessárias dentro de cada slide já disponibilizado.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dirty="0">
                <a:latin typeface="Corbel" panose="020B0503020204020204" pitchFamily="34" charset="0"/>
              </a:rPr>
              <a:t>Quando terminar, não se esqueça de apagar os slides iniciais, incluindo este, e os slides de exemplo. </a:t>
            </a:r>
            <a:r>
              <a:rPr lang="pt-BR" sz="2000" dirty="0">
                <a:highlight>
                  <a:srgbClr val="FFFF00"/>
                </a:highlight>
                <a:latin typeface="Corbel" panose="020B0503020204020204" pitchFamily="34" charset="0"/>
              </a:rPr>
              <a:t>Salve em PDF e submeta pelo endereço: </a:t>
            </a:r>
            <a:r>
              <a:rPr lang="pt-BR" sz="2400" dirty="0">
                <a:highlight>
                  <a:srgbClr val="FFFF00"/>
                </a:highlight>
                <a:latin typeface="Corbel" panose="020B0503020204020204" pitchFamily="34" charset="0"/>
              </a:rPr>
              <a:t>https://forms.gle/AUuC4wENESbHf7UR7</a:t>
            </a:r>
            <a:endParaRPr lang="pt-BR" sz="2400" dirty="0">
              <a:latin typeface="Corbel" panose="020B050302020402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C9BF78D-3B0B-4F1B-A6EE-CB89ACDF7EB6}"/>
              </a:ext>
            </a:extLst>
          </p:cNvPr>
          <p:cNvSpPr/>
          <p:nvPr/>
        </p:nvSpPr>
        <p:spPr>
          <a:xfrm>
            <a:off x="6724358" y="6057212"/>
            <a:ext cx="5107986" cy="4921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dirty="0">
                <a:solidFill>
                  <a:schemeClr val="bg1"/>
                </a:solidFill>
              </a:rPr>
              <a:t>Apagar este slide antes de submeter o arquivo</a:t>
            </a:r>
          </a:p>
        </p:txBody>
      </p:sp>
    </p:spTree>
    <p:extLst>
      <p:ext uri="{BB962C8B-B14F-4D97-AF65-F5344CB8AC3E}">
        <p14:creationId xmlns:p14="http://schemas.microsoft.com/office/powerpoint/2010/main" val="212992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58" y="1282268"/>
            <a:ext cx="6967367" cy="2421464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/>
              <a:t>[NOME DO grupo de pesquisa/empresa </a:t>
            </a:r>
            <a:r>
              <a:rPr lang="pt-BR" sz="3200" dirty="0" err="1"/>
              <a:t>jr</a:t>
            </a:r>
            <a:r>
              <a:rPr lang="pt-BR" sz="3200" dirty="0"/>
              <a:t>]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657" y="4395399"/>
            <a:ext cx="5412468" cy="732840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Área de atuação: [</a:t>
            </a:r>
            <a:r>
              <a:rPr lang="pt-BR" dirty="0" err="1"/>
              <a:t>xxxxxxxxxx</a:t>
            </a:r>
            <a:r>
              <a:rPr lang="pt-BR" dirty="0"/>
              <a:t>]</a:t>
            </a:r>
          </a:p>
          <a:p>
            <a:pPr rtl="0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CA49AE1-D10B-49A9-972B-F2A61539C2EF}"/>
              </a:ext>
            </a:extLst>
          </p:cNvPr>
          <p:cNvGrpSpPr/>
          <p:nvPr/>
        </p:nvGrpSpPr>
        <p:grpSpPr>
          <a:xfrm>
            <a:off x="760242" y="1152037"/>
            <a:ext cx="3432517" cy="4553927"/>
            <a:chOff x="760242" y="1152037"/>
            <a:chExt cx="3432517" cy="4553927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AA33BD22-4B1E-4A62-B033-B49C04970E0E}"/>
                </a:ext>
              </a:extLst>
            </p:cNvPr>
            <p:cNvSpPr/>
            <p:nvPr/>
          </p:nvSpPr>
          <p:spPr>
            <a:xfrm>
              <a:off x="760242" y="1152037"/>
              <a:ext cx="3432517" cy="455392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6" name="Imagem 5" descr="Uma imagem contendo Código QR&#10;&#10;Descrição gerada automaticamente">
              <a:extLst>
                <a:ext uri="{FF2B5EF4-FFF2-40B4-BE49-F238E27FC236}">
                  <a16:creationId xmlns:a16="http://schemas.microsoft.com/office/drawing/2014/main" id="{025F4D27-E2D5-455E-9094-58E83EB4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" y="1699920"/>
              <a:ext cx="2780548" cy="3458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3" y="406400"/>
            <a:ext cx="626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Nossa área de atuação: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435429" y="2644170"/>
            <a:ext cx="37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>
                <a:latin typeface="Corbel" panose="020B0503020204020204" pitchFamily="34" charset="0"/>
              </a:rPr>
              <a:t>[Expressão ou frase]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C09C9-30ED-4B63-83C3-67CAE54A076F}"/>
              </a:ext>
            </a:extLst>
          </p:cNvPr>
          <p:cNvSpPr/>
          <p:nvPr/>
        </p:nvSpPr>
        <p:spPr>
          <a:xfrm>
            <a:off x="4702630" y="1378856"/>
            <a:ext cx="7213599" cy="52541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A8C448C-926C-40F7-9681-C34802BF3F21}"/>
              </a:ext>
            </a:extLst>
          </p:cNvPr>
          <p:cNvSpPr txBox="1"/>
          <p:nvPr/>
        </p:nvSpPr>
        <p:spPr>
          <a:xfrm>
            <a:off x="5479143" y="3088046"/>
            <a:ext cx="566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Corbel" panose="020B0503020204020204" pitchFamily="34" charset="0"/>
              </a:rPr>
              <a:t>[imagem ilustrativa]</a:t>
            </a:r>
          </a:p>
        </p:txBody>
      </p:sp>
    </p:spTree>
    <p:extLst>
      <p:ext uri="{BB962C8B-B14F-4D97-AF65-F5344CB8AC3E}">
        <p14:creationId xmlns:p14="http://schemas.microsoft.com/office/powerpoint/2010/main" val="340374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O que eu sabemos fazer: nossas principais expertises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B94C0B-367A-472E-8084-6EAA4EDC204A}"/>
              </a:ext>
            </a:extLst>
          </p:cNvPr>
          <p:cNvSpPr txBox="1"/>
          <p:nvPr/>
        </p:nvSpPr>
        <p:spPr>
          <a:xfrm>
            <a:off x="696686" y="2248206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Corbel" panose="020B0503020204020204" pitchFamily="34" charset="0"/>
              </a:rPr>
              <a:t>[Expertise 1]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C3488F-C93C-4517-AC22-651373D78CE9}"/>
              </a:ext>
            </a:extLst>
          </p:cNvPr>
          <p:cNvSpPr txBox="1"/>
          <p:nvPr/>
        </p:nvSpPr>
        <p:spPr>
          <a:xfrm>
            <a:off x="696686" y="3304719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Corbel" panose="020B0503020204020204" pitchFamily="34" charset="0"/>
              </a:rPr>
              <a:t>[Expertise 2]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71F4E1-F766-4723-8AD2-025ED3896C20}"/>
              </a:ext>
            </a:extLst>
          </p:cNvPr>
          <p:cNvSpPr txBox="1"/>
          <p:nvPr/>
        </p:nvSpPr>
        <p:spPr>
          <a:xfrm>
            <a:off x="696686" y="4361232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Corbel" panose="020B0503020204020204" pitchFamily="34" charset="0"/>
              </a:rPr>
              <a:t>[Expertise 3]</a:t>
            </a:r>
          </a:p>
        </p:txBody>
      </p:sp>
    </p:spTree>
    <p:extLst>
      <p:ext uri="{BB962C8B-B14F-4D97-AF65-F5344CB8AC3E}">
        <p14:creationId xmlns:p14="http://schemas.microsoft.com/office/powerpoint/2010/main" val="31952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97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Exemplo(s) do que já fizemos:</a:t>
            </a:r>
          </a:p>
        </p:txBody>
      </p:sp>
    </p:spTree>
    <p:extLst>
      <p:ext uri="{BB962C8B-B14F-4D97-AF65-F5344CB8AC3E}">
        <p14:creationId xmlns:p14="http://schemas.microsoft.com/office/powerpoint/2010/main" val="11855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Estamos interessados em participar de um projeto que faça...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972457" y="2795786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Corbel" panose="020B0503020204020204" pitchFamily="34" charset="0"/>
              </a:rPr>
              <a:t>[</a:t>
            </a:r>
            <a:r>
              <a:rPr lang="pt-BR" sz="4800" dirty="0" err="1">
                <a:latin typeface="Corbel" panose="020B0503020204020204" pitchFamily="34" charset="0"/>
              </a:rPr>
              <a:t>texo</a:t>
            </a:r>
            <a:r>
              <a:rPr lang="pt-BR" sz="48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7248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Do que precisamos para seguir adiante: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1320801" y="2012015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800" dirty="0">
                <a:latin typeface="Corbel" panose="020B0503020204020204" pitchFamily="34" charset="0"/>
              </a:rPr>
              <a:t>[</a:t>
            </a:r>
            <a:r>
              <a:rPr lang="pt-BR" sz="4800" dirty="0" err="1">
                <a:latin typeface="Corbel" panose="020B0503020204020204" pitchFamily="34" charset="0"/>
              </a:rPr>
              <a:t>texo</a:t>
            </a:r>
            <a:r>
              <a:rPr lang="pt-BR" sz="48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1320801" y="3129616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800" dirty="0">
                <a:latin typeface="Corbel" panose="020B0503020204020204" pitchFamily="34" charset="0"/>
              </a:rPr>
              <a:t>[</a:t>
            </a:r>
            <a:r>
              <a:rPr lang="pt-BR" sz="4800" dirty="0" err="1">
                <a:latin typeface="Corbel" panose="020B0503020204020204" pitchFamily="34" charset="0"/>
              </a:rPr>
              <a:t>texo</a:t>
            </a:r>
            <a:r>
              <a:rPr lang="pt-BR" sz="480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D3E5D7-4168-4B72-BA40-100F3A15AC73}"/>
              </a:ext>
            </a:extLst>
          </p:cNvPr>
          <p:cNvSpPr txBox="1"/>
          <p:nvPr/>
        </p:nvSpPr>
        <p:spPr>
          <a:xfrm>
            <a:off x="1320801" y="4247217"/>
            <a:ext cx="539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800" dirty="0">
                <a:latin typeface="Corbel" panose="020B0503020204020204" pitchFamily="34" charset="0"/>
              </a:rPr>
              <a:t>[</a:t>
            </a:r>
            <a:r>
              <a:rPr lang="pt-BR" sz="4800" dirty="0" err="1">
                <a:latin typeface="Corbel" panose="020B0503020204020204" pitchFamily="34" charset="0"/>
              </a:rPr>
              <a:t>texo</a:t>
            </a:r>
            <a:r>
              <a:rPr lang="pt-BR" sz="480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5336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2E40771-65DD-4AC9-84E8-64E7C7F314FC}"/>
              </a:ext>
            </a:extLst>
          </p:cNvPr>
          <p:cNvSpPr txBox="1"/>
          <p:nvPr/>
        </p:nvSpPr>
        <p:spPr>
          <a:xfrm>
            <a:off x="217714" y="406400"/>
            <a:ext cx="11205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Corbel" panose="020B0503020204020204" pitchFamily="34" charset="0"/>
              </a:rPr>
              <a:t>Como nos encontrar: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92C33-B5E2-471B-A563-45EFDCCB79CA}"/>
              </a:ext>
            </a:extLst>
          </p:cNvPr>
          <p:cNvSpPr txBox="1"/>
          <p:nvPr/>
        </p:nvSpPr>
        <p:spPr>
          <a:xfrm>
            <a:off x="537029" y="1486472"/>
            <a:ext cx="539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orbel" panose="020B0503020204020204" pitchFamily="34" charset="0"/>
              </a:rPr>
              <a:t>[Nome completo]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BFDFF37-5A19-439F-8E5A-F8B9CB2C7F49}"/>
              </a:ext>
            </a:extLst>
          </p:cNvPr>
          <p:cNvSpPr txBox="1"/>
          <p:nvPr/>
        </p:nvSpPr>
        <p:spPr>
          <a:xfrm>
            <a:off x="711201" y="2368017"/>
            <a:ext cx="911496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E-mail: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Telefone: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Site: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LinkedIn: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Facebook: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Corbel" panose="020B0503020204020204" pitchFamily="34" charset="0"/>
              </a:rPr>
              <a:t>Instagram:</a:t>
            </a:r>
          </a:p>
        </p:txBody>
      </p:sp>
    </p:spTree>
    <p:extLst>
      <p:ext uri="{BB962C8B-B14F-4D97-AF65-F5344CB8AC3E}">
        <p14:creationId xmlns:p14="http://schemas.microsoft.com/office/powerpoint/2010/main" val="11687772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273_TF22736411" id="{EB394A1D-438A-42F4-B3ED-182E09074BF3}" vid="{3F18D903-186F-4D43-964E-291F37DA6B8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69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Courier New</vt:lpstr>
      <vt:lpstr>Calibri</vt:lpstr>
      <vt:lpstr>Corbel</vt:lpstr>
      <vt:lpstr>Calibri Light</vt:lpstr>
      <vt:lpstr>Arial</vt:lpstr>
      <vt:lpstr>Tema do Office</vt:lpstr>
      <vt:lpstr>Celeste</vt:lpstr>
      <vt:lpstr>Apresentação do PowerPoint</vt:lpstr>
      <vt:lpstr>Apresentação do PowerPoint</vt:lpstr>
      <vt:lpstr>[NOME DO grupo de pesquisa/empresa jr]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 de esquisa ABC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2020-10-17T19:06:50Z</dcterms:created>
  <dcterms:modified xsi:type="dcterms:W3CDTF">2023-04-11T19:00:49Z</dcterms:modified>
</cp:coreProperties>
</file>